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83" r:id="rId1"/>
  </p:sld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9" r:id="rId22"/>
    <p:sldId id="280" r:id="rId23"/>
    <p:sldId id="278" r:id="rId24"/>
    <p:sldId id="281" r:id="rId25"/>
    <p:sldId id="282" r:id="rId26"/>
    <p:sldId id="283" r:id="rId27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448" autoAdjust="0"/>
    <p:restoredTop sz="94660"/>
  </p:normalViewPr>
  <p:slideViewPr>
    <p:cSldViewPr snapToGrid="0">
      <p:cViewPr varScale="1">
        <p:scale>
          <a:sx n="157" d="100"/>
          <a:sy n="157" d="100"/>
        </p:scale>
        <p:origin x="468" y="12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6528FA-D932-436C-9118-ED8C2BE23AB2}" type="datetimeFigureOut">
              <a:rPr lang="es-ES" smtClean="0"/>
              <a:t>10/06/2019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23E40-28A5-46BA-BE96-4A5342D9BB8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233710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6528FA-D932-436C-9118-ED8C2BE23AB2}" type="datetimeFigureOut">
              <a:rPr lang="es-ES" smtClean="0"/>
              <a:t>10/06/2019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23E40-28A5-46BA-BE96-4A5342D9BB8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541630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6528FA-D932-436C-9118-ED8C2BE23AB2}" type="datetimeFigureOut">
              <a:rPr lang="es-ES" smtClean="0"/>
              <a:t>10/06/2019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23E40-28A5-46BA-BE96-4A5342D9BB8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925657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6528FA-D932-436C-9118-ED8C2BE23AB2}" type="datetimeFigureOut">
              <a:rPr lang="es-ES" smtClean="0"/>
              <a:t>10/06/2019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23E40-28A5-46BA-BE96-4A5342D9BB8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476751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6528FA-D932-436C-9118-ED8C2BE23AB2}" type="datetimeFigureOut">
              <a:rPr lang="es-ES" smtClean="0"/>
              <a:t>10/06/2019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23E40-28A5-46BA-BE96-4A5342D9BB8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261455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6528FA-D932-436C-9118-ED8C2BE23AB2}" type="datetimeFigureOut">
              <a:rPr lang="es-ES" smtClean="0"/>
              <a:t>10/06/2019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23E40-28A5-46BA-BE96-4A5342D9BB8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5799315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6528FA-D932-436C-9118-ED8C2BE23AB2}" type="datetimeFigureOut">
              <a:rPr lang="es-ES" smtClean="0"/>
              <a:t>10/06/2019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23E40-28A5-46BA-BE96-4A5342D9BB8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631431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6528FA-D932-436C-9118-ED8C2BE23AB2}" type="datetimeFigureOut">
              <a:rPr lang="es-ES" smtClean="0"/>
              <a:t>10/06/2019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23E40-28A5-46BA-BE96-4A5342D9BB8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953370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6528FA-D932-436C-9118-ED8C2BE23AB2}" type="datetimeFigureOut">
              <a:rPr lang="es-ES" smtClean="0"/>
              <a:t>10/06/2019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23E40-28A5-46BA-BE96-4A5342D9BB8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312812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6528FA-D932-436C-9118-ED8C2BE23AB2}" type="datetimeFigureOut">
              <a:rPr lang="es-ES" smtClean="0"/>
              <a:t>10/06/2019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64623E40-28A5-46BA-BE96-4A5342D9BB8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202308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6528FA-D932-436C-9118-ED8C2BE23AB2}" type="datetimeFigureOut">
              <a:rPr lang="es-ES" smtClean="0"/>
              <a:t>10/06/2019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23E40-28A5-46BA-BE96-4A5342D9BB8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774880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6528FA-D932-436C-9118-ED8C2BE23AB2}" type="datetimeFigureOut">
              <a:rPr lang="es-ES" smtClean="0"/>
              <a:t>10/06/2019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23E40-28A5-46BA-BE96-4A5342D9BB8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537455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6528FA-D932-436C-9118-ED8C2BE23AB2}" type="datetimeFigureOut">
              <a:rPr lang="es-ES" smtClean="0"/>
              <a:t>10/06/2019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23E40-28A5-46BA-BE96-4A5342D9BB8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95805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6528FA-D932-436C-9118-ED8C2BE23AB2}" type="datetimeFigureOut">
              <a:rPr lang="es-ES" smtClean="0"/>
              <a:t>10/06/2019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23E40-28A5-46BA-BE96-4A5342D9BB8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172648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6528FA-D932-436C-9118-ED8C2BE23AB2}" type="datetimeFigureOut">
              <a:rPr lang="es-ES" smtClean="0"/>
              <a:t>10/06/2019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23E40-28A5-46BA-BE96-4A5342D9BB8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567180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6528FA-D932-436C-9118-ED8C2BE23AB2}" type="datetimeFigureOut">
              <a:rPr lang="es-ES" smtClean="0"/>
              <a:t>10/06/2019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23E40-28A5-46BA-BE96-4A5342D9BB8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604198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6528FA-D932-436C-9118-ED8C2BE23AB2}" type="datetimeFigureOut">
              <a:rPr lang="es-ES" smtClean="0"/>
              <a:t>10/06/2019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23E40-28A5-46BA-BE96-4A5342D9BB8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448466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6C6528FA-D932-436C-9118-ED8C2BE23AB2}" type="datetimeFigureOut">
              <a:rPr lang="es-ES" smtClean="0"/>
              <a:t>10/06/2019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64623E40-28A5-46BA-BE96-4A5342D9BB8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324523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4" r:id="rId1"/>
    <p:sldLayoutId id="2147483885" r:id="rId2"/>
    <p:sldLayoutId id="2147483886" r:id="rId3"/>
    <p:sldLayoutId id="2147483887" r:id="rId4"/>
    <p:sldLayoutId id="2147483888" r:id="rId5"/>
    <p:sldLayoutId id="2147483889" r:id="rId6"/>
    <p:sldLayoutId id="2147483890" r:id="rId7"/>
    <p:sldLayoutId id="2147483891" r:id="rId8"/>
    <p:sldLayoutId id="2147483892" r:id="rId9"/>
    <p:sldLayoutId id="2147483893" r:id="rId10"/>
    <p:sldLayoutId id="2147483894" r:id="rId11"/>
    <p:sldLayoutId id="2147483895" r:id="rId12"/>
    <p:sldLayoutId id="2147483896" r:id="rId13"/>
    <p:sldLayoutId id="2147483897" r:id="rId14"/>
    <p:sldLayoutId id="2147483898" r:id="rId15"/>
    <p:sldLayoutId id="2147483899" r:id="rId16"/>
    <p:sldLayoutId id="2147483900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3703959" y="782935"/>
            <a:ext cx="7781297" cy="258532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La Inteligencia Artificial</a:t>
            </a:r>
          </a:p>
          <a:p>
            <a:pPr algn="ctr"/>
            <a:r>
              <a:rPr lang="es-E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</a:t>
            </a:r>
            <a:r>
              <a:rPr lang="es-ES" sz="5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plicada</a:t>
            </a:r>
          </a:p>
          <a:p>
            <a:pPr algn="ctr"/>
            <a:r>
              <a:rPr lang="es-E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</a:t>
            </a:r>
            <a:r>
              <a:rPr lang="es-ES" sz="5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la Inteligencia Emocional</a:t>
            </a:r>
            <a:endParaRPr lang="es-ES" sz="5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9366250" y="6184900"/>
            <a:ext cx="2825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Jorge de Andrés González</a:t>
            </a:r>
            <a:endParaRPr lang="es-ES" dirty="0"/>
          </a:p>
        </p:txBody>
      </p:sp>
      <p:pic>
        <p:nvPicPr>
          <p:cNvPr id="1026" name="Picture 2" descr="https://images-ext-1.discordapp.net/external/waRbigDRuIUBzc6N8u_lcZL6BnYTAD4pSSqzoZDFjnc/https/www.upsa.es/img/escudo_mobile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116"/>
          <a:stretch/>
        </p:blipFill>
        <p:spPr bwMode="auto">
          <a:xfrm>
            <a:off x="103794" y="5075857"/>
            <a:ext cx="1343502" cy="1724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7416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823427" y="0"/>
            <a:ext cx="10018713" cy="1752599"/>
          </a:xfrm>
        </p:spPr>
        <p:txBody>
          <a:bodyPr/>
          <a:lstStyle/>
          <a:p>
            <a:r>
              <a:rPr lang="es-ES" b="1" dirty="0" smtClean="0"/>
              <a:t>Machine Learning</a:t>
            </a:r>
            <a:endParaRPr lang="es-ES" b="1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823427" y="1752599"/>
            <a:ext cx="10018713" cy="1553775"/>
          </a:xfrm>
        </p:spPr>
        <p:txBody>
          <a:bodyPr/>
          <a:lstStyle/>
          <a:p>
            <a:r>
              <a:rPr lang="es-ES" dirty="0" smtClean="0"/>
              <a:t>Tarea </a:t>
            </a:r>
            <a:r>
              <a:rPr lang="es-ES" dirty="0"/>
              <a:t>de asignar un objeto o un conjunto de ellos a una categoría, normalmente predefinida </a:t>
            </a:r>
            <a:r>
              <a:rPr lang="es-ES" dirty="0" smtClean="0"/>
              <a:t>anteriormente, o de asignar un valor continuo.</a:t>
            </a:r>
            <a:endParaRPr lang="es-ES" dirty="0"/>
          </a:p>
        </p:txBody>
      </p:sp>
      <p:sp>
        <p:nvSpPr>
          <p:cNvPr id="4" name="Marcador de contenido 2"/>
          <p:cNvSpPr txBox="1">
            <a:spLocks/>
          </p:cNvSpPr>
          <p:nvPr/>
        </p:nvSpPr>
        <p:spPr>
          <a:xfrm>
            <a:off x="1823425" y="4057272"/>
            <a:ext cx="10018713" cy="11470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C</a:t>
            </a:r>
            <a:r>
              <a:rPr lang="es-ES" dirty="0" smtClean="0"/>
              <a:t>lasificación </a:t>
            </a:r>
            <a:r>
              <a:rPr lang="es-ES" dirty="0"/>
              <a:t>de correos para la detección de </a:t>
            </a:r>
            <a:r>
              <a:rPr lang="es-ES" dirty="0" err="1"/>
              <a:t>spam</a:t>
            </a:r>
            <a:r>
              <a:rPr lang="es-ES" dirty="0"/>
              <a:t> o la clasificación de tumores a partir de </a:t>
            </a:r>
            <a:r>
              <a:rPr lang="es-ES" dirty="0" smtClean="0"/>
              <a:t>imágenes, predicción del tiempo… entre muchos otros ejemplos</a:t>
            </a:r>
            <a:endParaRPr lang="es-ES" dirty="0"/>
          </a:p>
        </p:txBody>
      </p:sp>
      <p:sp>
        <p:nvSpPr>
          <p:cNvPr id="5" name="Marcador de contenido 2"/>
          <p:cNvSpPr txBox="1">
            <a:spLocks/>
          </p:cNvSpPr>
          <p:nvPr/>
        </p:nvSpPr>
        <p:spPr>
          <a:xfrm>
            <a:off x="1823425" y="5180088"/>
            <a:ext cx="10018713" cy="10892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smtClean="0"/>
              <a:t>Numerosos problemas, pero solucionables</a:t>
            </a:r>
            <a:endParaRPr lang="es-ES" dirty="0"/>
          </a:p>
        </p:txBody>
      </p:sp>
      <p:sp>
        <p:nvSpPr>
          <p:cNvPr id="6" name="Marcador de contenido 2"/>
          <p:cNvSpPr txBox="1">
            <a:spLocks/>
          </p:cNvSpPr>
          <p:nvPr/>
        </p:nvSpPr>
        <p:spPr>
          <a:xfrm>
            <a:off x="1823425" y="2931678"/>
            <a:ext cx="10018713" cy="11470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smtClean="0"/>
              <a:t>Clasificación </a:t>
            </a:r>
            <a:r>
              <a:rPr lang="es-ES" u="sng" dirty="0" smtClean="0"/>
              <a:t>NO</a:t>
            </a:r>
            <a:r>
              <a:rPr lang="es-ES" dirty="0" smtClean="0"/>
              <a:t> es regresión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14471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5" grpId="0"/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968762" y="0"/>
            <a:ext cx="10018713" cy="1752599"/>
          </a:xfrm>
        </p:spPr>
        <p:txBody>
          <a:bodyPr/>
          <a:lstStyle/>
          <a:p>
            <a:r>
              <a:rPr lang="es-ES" b="1" dirty="0" smtClean="0"/>
              <a:t>Problemas en ML</a:t>
            </a:r>
            <a:endParaRPr lang="es-ES" b="1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11479" y="2311899"/>
            <a:ext cx="4583430" cy="632398"/>
          </a:xfrm>
        </p:spPr>
        <p:txBody>
          <a:bodyPr>
            <a:normAutofit/>
          </a:bodyPr>
          <a:lstStyle/>
          <a:p>
            <a:r>
              <a:rPr lang="es-ES" dirty="0" smtClean="0"/>
              <a:t>Presencia de ruido (outliers)</a:t>
            </a:r>
          </a:p>
          <a:p>
            <a:pPr marL="0" indent="0">
              <a:buNone/>
            </a:pPr>
            <a:endParaRPr lang="es-ES" dirty="0" smtClean="0"/>
          </a:p>
        </p:txBody>
      </p:sp>
      <p:pic>
        <p:nvPicPr>
          <p:cNvPr id="3074" name="Picture 2" descr="Image result for noisy data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39" r="875" b="6318"/>
          <a:stretch/>
        </p:blipFill>
        <p:spPr bwMode="auto">
          <a:xfrm>
            <a:off x="7244727" y="1494777"/>
            <a:ext cx="4129939" cy="264121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 result for cross validation 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4727" y="4253621"/>
            <a:ext cx="4129939" cy="226554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Marcador de contenido 2"/>
          <p:cNvSpPr txBox="1">
            <a:spLocks/>
          </p:cNvSpPr>
          <p:nvPr/>
        </p:nvSpPr>
        <p:spPr>
          <a:xfrm>
            <a:off x="1224334" y="4753996"/>
            <a:ext cx="3699990" cy="6323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s-ES" dirty="0"/>
              <a:t>Overfitting / </a:t>
            </a:r>
            <a:r>
              <a:rPr lang="es-ES" dirty="0" smtClean="0"/>
              <a:t>Underfitting</a:t>
            </a:r>
            <a:endParaRPr lang="es-ES" dirty="0"/>
          </a:p>
        </p:txBody>
      </p:sp>
      <p:sp>
        <p:nvSpPr>
          <p:cNvPr id="9" name="Marcador de contenido 2"/>
          <p:cNvSpPr txBox="1">
            <a:spLocks/>
          </p:cNvSpPr>
          <p:nvPr/>
        </p:nvSpPr>
        <p:spPr>
          <a:xfrm>
            <a:off x="1611479" y="3207243"/>
            <a:ext cx="4583430" cy="16497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smtClean="0"/>
              <a:t>Falta de muestras representativas</a:t>
            </a:r>
          </a:p>
          <a:p>
            <a:pPr lvl="1"/>
            <a:r>
              <a:rPr lang="es-ES" dirty="0" err="1" smtClean="0"/>
              <a:t>Oversampling</a:t>
            </a:r>
            <a:endParaRPr lang="es-ES" dirty="0" smtClean="0"/>
          </a:p>
          <a:p>
            <a:pPr lvl="1"/>
            <a:r>
              <a:rPr lang="es-ES" dirty="0" smtClean="0"/>
              <a:t>Cross-Validation</a:t>
            </a:r>
          </a:p>
          <a:p>
            <a:pPr marL="0" indent="0">
              <a:buFont typeface="Arial"/>
              <a:buNone/>
            </a:pPr>
            <a:endParaRPr lang="es-ES" dirty="0" smtClean="0"/>
          </a:p>
        </p:txBody>
      </p:sp>
    </p:spTree>
    <p:extLst>
      <p:ext uri="{BB962C8B-B14F-4D97-AF65-F5344CB8AC3E}">
        <p14:creationId xmlns:p14="http://schemas.microsoft.com/office/powerpoint/2010/main" val="1478108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20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/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009648" y="-48445"/>
            <a:ext cx="8183174" cy="1752599"/>
          </a:xfrm>
        </p:spPr>
        <p:txBody>
          <a:bodyPr/>
          <a:lstStyle/>
          <a:p>
            <a:r>
              <a:rPr lang="es-ES" b="1" dirty="0" smtClean="0"/>
              <a:t>Algoritmos de Machine Learning</a:t>
            </a:r>
            <a:endParaRPr lang="es-ES" b="1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620060" y="1775763"/>
            <a:ext cx="2308288" cy="772598"/>
          </a:xfrm>
        </p:spPr>
        <p:txBody>
          <a:bodyPr/>
          <a:lstStyle/>
          <a:p>
            <a:r>
              <a:rPr lang="es-ES" dirty="0" smtClean="0"/>
              <a:t>Supervisados</a:t>
            </a:r>
            <a:endParaRPr lang="es-ES" dirty="0"/>
          </a:p>
        </p:txBody>
      </p:sp>
      <p:sp>
        <p:nvSpPr>
          <p:cNvPr id="4" name="Marcador de contenido 2"/>
          <p:cNvSpPr txBox="1">
            <a:spLocks/>
          </p:cNvSpPr>
          <p:nvPr/>
        </p:nvSpPr>
        <p:spPr>
          <a:xfrm>
            <a:off x="2620060" y="2871914"/>
            <a:ext cx="2694104" cy="7725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smtClean="0"/>
              <a:t>No Supervisados</a:t>
            </a:r>
            <a:endParaRPr lang="es-ES" dirty="0"/>
          </a:p>
        </p:txBody>
      </p:sp>
      <p:sp>
        <p:nvSpPr>
          <p:cNvPr id="5" name="Marcador de contenido 2"/>
          <p:cNvSpPr txBox="1">
            <a:spLocks/>
          </p:cNvSpPr>
          <p:nvPr/>
        </p:nvSpPr>
        <p:spPr>
          <a:xfrm>
            <a:off x="2620060" y="3968066"/>
            <a:ext cx="3768874" cy="7725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smtClean="0"/>
              <a:t>Aprendizaje por Refuerzo</a:t>
            </a:r>
            <a:endParaRPr lang="es-ES" dirty="0"/>
          </a:p>
        </p:txBody>
      </p:sp>
      <p:sp>
        <p:nvSpPr>
          <p:cNvPr id="6" name="Marcador de contenido 2"/>
          <p:cNvSpPr txBox="1">
            <a:spLocks/>
          </p:cNvSpPr>
          <p:nvPr/>
        </p:nvSpPr>
        <p:spPr>
          <a:xfrm>
            <a:off x="2620060" y="5167816"/>
            <a:ext cx="2896622" cy="7725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smtClean="0"/>
              <a:t>Redes Neuronales  Deep Learning</a:t>
            </a:r>
            <a:endParaRPr lang="es-ES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9754" y="2205264"/>
            <a:ext cx="3273068" cy="3273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985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5" grpId="0"/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926372" y="0"/>
            <a:ext cx="10018713" cy="1752599"/>
          </a:xfrm>
        </p:spPr>
        <p:txBody>
          <a:bodyPr/>
          <a:lstStyle/>
          <a:p>
            <a:r>
              <a:rPr lang="es-ES" b="1" dirty="0" smtClean="0"/>
              <a:t>Algoritmos Supervisados</a:t>
            </a:r>
            <a:endParaRPr lang="es-ES" b="1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926372" y="1528542"/>
            <a:ext cx="10018713" cy="833154"/>
          </a:xfrm>
        </p:spPr>
        <p:txBody>
          <a:bodyPr/>
          <a:lstStyle/>
          <a:p>
            <a:r>
              <a:rPr lang="es-ES" dirty="0" smtClean="0"/>
              <a:t>Datos previamente etiquetados</a:t>
            </a:r>
            <a:endParaRPr lang="es-ES" dirty="0"/>
          </a:p>
        </p:txBody>
      </p:sp>
      <p:sp>
        <p:nvSpPr>
          <p:cNvPr id="4" name="Marcador de contenido 2"/>
          <p:cNvSpPr txBox="1">
            <a:spLocks/>
          </p:cNvSpPr>
          <p:nvPr/>
        </p:nvSpPr>
        <p:spPr>
          <a:xfrm>
            <a:off x="1926372" y="2361696"/>
            <a:ext cx="2789613" cy="8331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smtClean="0"/>
              <a:t>Train / Test</a:t>
            </a:r>
            <a:endParaRPr lang="es-ES" dirty="0"/>
          </a:p>
        </p:txBody>
      </p:sp>
      <p:sp>
        <p:nvSpPr>
          <p:cNvPr id="5" name="Marcador de contenido 2"/>
          <p:cNvSpPr txBox="1">
            <a:spLocks/>
          </p:cNvSpPr>
          <p:nvPr/>
        </p:nvSpPr>
        <p:spPr>
          <a:xfrm>
            <a:off x="6846927" y="4100922"/>
            <a:ext cx="5098158" cy="18184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smtClean="0"/>
              <a:t>KNN</a:t>
            </a:r>
          </a:p>
          <a:p>
            <a:r>
              <a:rPr lang="es-ES" dirty="0" smtClean="0"/>
              <a:t>SVM</a:t>
            </a:r>
          </a:p>
          <a:p>
            <a:r>
              <a:rPr lang="es-ES" dirty="0" smtClean="0"/>
              <a:t>Regresión Linear</a:t>
            </a:r>
          </a:p>
          <a:p>
            <a:r>
              <a:rPr lang="es-ES" dirty="0" smtClean="0"/>
              <a:t>Árboles de decisión (Random </a:t>
            </a:r>
            <a:r>
              <a:rPr lang="es-ES" dirty="0" err="1" smtClean="0"/>
              <a:t>Forest</a:t>
            </a:r>
            <a:r>
              <a:rPr lang="es-ES" dirty="0" smtClean="0"/>
              <a:t>)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99169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  <p:bldP spid="5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956650" y="0"/>
            <a:ext cx="10018713" cy="1752599"/>
          </a:xfrm>
        </p:spPr>
        <p:txBody>
          <a:bodyPr/>
          <a:lstStyle/>
          <a:p>
            <a:r>
              <a:rPr lang="es-ES" b="1" dirty="0" smtClean="0"/>
              <a:t>KNN</a:t>
            </a:r>
            <a:endParaRPr lang="es-ES" b="1" dirty="0"/>
          </a:p>
        </p:txBody>
      </p:sp>
      <p:sp>
        <p:nvSpPr>
          <p:cNvPr id="4" name="Marcador de contenido 2"/>
          <p:cNvSpPr txBox="1">
            <a:spLocks/>
          </p:cNvSpPr>
          <p:nvPr/>
        </p:nvSpPr>
        <p:spPr>
          <a:xfrm>
            <a:off x="1956650" y="1810885"/>
            <a:ext cx="3734292" cy="8331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smtClean="0"/>
              <a:t>K Vecinos más cercanos</a:t>
            </a:r>
            <a:endParaRPr lang="es-ES" dirty="0"/>
          </a:p>
        </p:txBody>
      </p:sp>
      <p:sp>
        <p:nvSpPr>
          <p:cNvPr id="5" name="Marcador de contenido 2"/>
          <p:cNvSpPr txBox="1">
            <a:spLocks/>
          </p:cNvSpPr>
          <p:nvPr/>
        </p:nvSpPr>
        <p:spPr>
          <a:xfrm>
            <a:off x="1956650" y="2544626"/>
            <a:ext cx="3734292" cy="8331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smtClean="0"/>
              <a:t>Comparación y decisión</a:t>
            </a:r>
            <a:endParaRPr lang="es-ES" dirty="0"/>
          </a:p>
        </p:txBody>
      </p:sp>
      <p:sp>
        <p:nvSpPr>
          <p:cNvPr id="6" name="Marcador de contenido 2"/>
          <p:cNvSpPr txBox="1">
            <a:spLocks/>
          </p:cNvSpPr>
          <p:nvPr/>
        </p:nvSpPr>
        <p:spPr>
          <a:xfrm>
            <a:off x="1956650" y="3694944"/>
            <a:ext cx="3734292" cy="8331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smtClean="0"/>
              <a:t>Toma decisiones locales</a:t>
            </a:r>
            <a:endParaRPr lang="es-ES" dirty="0"/>
          </a:p>
        </p:txBody>
      </p:sp>
      <p:sp>
        <p:nvSpPr>
          <p:cNvPr id="7" name="Marcador de contenido 2"/>
          <p:cNvSpPr txBox="1">
            <a:spLocks/>
          </p:cNvSpPr>
          <p:nvPr/>
        </p:nvSpPr>
        <p:spPr>
          <a:xfrm>
            <a:off x="1956649" y="4528098"/>
            <a:ext cx="4855933" cy="8331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smtClean="0"/>
              <a:t>Pre – Procesamiento Fundamental</a:t>
            </a:r>
            <a:endParaRPr lang="es-ES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8607" y="2110434"/>
            <a:ext cx="4504297" cy="2534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426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938483" y="0"/>
            <a:ext cx="10018713" cy="1752599"/>
          </a:xfrm>
        </p:spPr>
        <p:txBody>
          <a:bodyPr/>
          <a:lstStyle/>
          <a:p>
            <a:r>
              <a:rPr lang="es-ES" b="1" dirty="0" smtClean="0"/>
              <a:t>Resultados KNN</a:t>
            </a:r>
            <a:endParaRPr lang="es-ES" b="1" dirty="0"/>
          </a:p>
        </p:txBody>
      </p:sp>
      <p:sp>
        <p:nvSpPr>
          <p:cNvPr id="4" name="CuadroTexto 3"/>
          <p:cNvSpPr txBox="1"/>
          <p:nvPr/>
        </p:nvSpPr>
        <p:spPr>
          <a:xfrm>
            <a:off x="1938483" y="2670533"/>
            <a:ext cx="2379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Clases No Balanceadas</a:t>
            </a:r>
            <a:endParaRPr lang="es-ES" dirty="0"/>
          </a:p>
        </p:txBody>
      </p:sp>
      <p:sp>
        <p:nvSpPr>
          <p:cNvPr id="6" name="CuadroTexto 5"/>
          <p:cNvSpPr txBox="1"/>
          <p:nvPr/>
        </p:nvSpPr>
        <p:spPr>
          <a:xfrm>
            <a:off x="8418334" y="2670533"/>
            <a:ext cx="20881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Clases Balanceadas</a:t>
            </a:r>
            <a:endParaRPr lang="es-ES" dirty="0"/>
          </a:p>
        </p:txBody>
      </p:sp>
      <p:sp>
        <p:nvSpPr>
          <p:cNvPr id="5" name="CuadroTexto 4"/>
          <p:cNvSpPr txBox="1"/>
          <p:nvPr/>
        </p:nvSpPr>
        <p:spPr>
          <a:xfrm>
            <a:off x="2343528" y="3645488"/>
            <a:ext cx="16047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smtClean="0"/>
              <a:t>55,5 % acierto</a:t>
            </a:r>
            <a:endParaRPr lang="es-ES" b="1" dirty="0"/>
          </a:p>
        </p:txBody>
      </p:sp>
      <p:sp>
        <p:nvSpPr>
          <p:cNvPr id="8" name="CuadroTexto 7"/>
          <p:cNvSpPr txBox="1"/>
          <p:nvPr/>
        </p:nvSpPr>
        <p:spPr>
          <a:xfrm>
            <a:off x="8660054" y="3645488"/>
            <a:ext cx="16047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smtClean="0"/>
              <a:t>77,7 % acierto</a:t>
            </a:r>
            <a:endParaRPr lang="es-ES" b="1" dirty="0"/>
          </a:p>
        </p:txBody>
      </p:sp>
    </p:spTree>
    <p:extLst>
      <p:ext uri="{BB962C8B-B14F-4D97-AF65-F5344CB8AC3E}">
        <p14:creationId xmlns:p14="http://schemas.microsoft.com/office/powerpoint/2010/main" val="3928444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5" grpId="0"/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944538" y="0"/>
            <a:ext cx="10018713" cy="1752599"/>
          </a:xfrm>
        </p:spPr>
        <p:txBody>
          <a:bodyPr/>
          <a:lstStyle/>
          <a:p>
            <a:r>
              <a:rPr lang="es-ES" b="1" dirty="0" smtClean="0"/>
              <a:t>SVM</a:t>
            </a:r>
            <a:endParaRPr lang="es-ES" b="1" dirty="0"/>
          </a:p>
        </p:txBody>
      </p:sp>
      <p:sp>
        <p:nvSpPr>
          <p:cNvPr id="4" name="Marcador de contenido 2"/>
          <p:cNvSpPr txBox="1">
            <a:spLocks/>
          </p:cNvSpPr>
          <p:nvPr/>
        </p:nvSpPr>
        <p:spPr>
          <a:xfrm>
            <a:off x="1944538" y="2227462"/>
            <a:ext cx="4977045" cy="12547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smtClean="0"/>
              <a:t>Hiperplanos de Soporte</a:t>
            </a:r>
          </a:p>
          <a:p>
            <a:r>
              <a:rPr lang="es-ES" dirty="0" smtClean="0"/>
              <a:t>Vectores </a:t>
            </a:r>
            <a:r>
              <a:rPr lang="es-ES" dirty="0"/>
              <a:t>Frontera</a:t>
            </a:r>
          </a:p>
          <a:p>
            <a:endParaRPr lang="es-E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5518" y="2227462"/>
            <a:ext cx="3947868" cy="2933827"/>
          </a:xfrm>
          <a:prstGeom prst="rect">
            <a:avLst/>
          </a:prstGeom>
        </p:spPr>
      </p:pic>
      <p:sp>
        <p:nvSpPr>
          <p:cNvPr id="6" name="Marcador de contenido 2"/>
          <p:cNvSpPr txBox="1">
            <a:spLocks/>
          </p:cNvSpPr>
          <p:nvPr/>
        </p:nvSpPr>
        <p:spPr>
          <a:xfrm>
            <a:off x="1944538" y="3482238"/>
            <a:ext cx="3734292" cy="9625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smtClean="0"/>
              <a:t>SVM Lineal</a:t>
            </a:r>
          </a:p>
          <a:p>
            <a:r>
              <a:rPr lang="es-ES" dirty="0" smtClean="0"/>
              <a:t>SVM No Lineal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02599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811315" y="0"/>
            <a:ext cx="10018713" cy="1752599"/>
          </a:xfrm>
        </p:spPr>
        <p:txBody>
          <a:bodyPr/>
          <a:lstStyle/>
          <a:p>
            <a:r>
              <a:rPr lang="es-ES" b="1" dirty="0" smtClean="0"/>
              <a:t>Resultados SVM</a:t>
            </a:r>
            <a:endParaRPr lang="es-ES" b="1" dirty="0"/>
          </a:p>
        </p:txBody>
      </p:sp>
      <p:sp>
        <p:nvSpPr>
          <p:cNvPr id="4" name="CuadroTexto 3"/>
          <p:cNvSpPr txBox="1"/>
          <p:nvPr/>
        </p:nvSpPr>
        <p:spPr>
          <a:xfrm>
            <a:off x="1938483" y="2670533"/>
            <a:ext cx="2379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Clases No Balanceadas</a:t>
            </a:r>
            <a:endParaRPr lang="es-ES" dirty="0"/>
          </a:p>
        </p:txBody>
      </p:sp>
      <p:sp>
        <p:nvSpPr>
          <p:cNvPr id="5" name="CuadroTexto 4"/>
          <p:cNvSpPr txBox="1"/>
          <p:nvPr/>
        </p:nvSpPr>
        <p:spPr>
          <a:xfrm>
            <a:off x="8418334" y="2670533"/>
            <a:ext cx="20881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Clases Balanceadas</a:t>
            </a:r>
            <a:endParaRPr lang="es-ES" dirty="0"/>
          </a:p>
        </p:txBody>
      </p:sp>
      <p:sp>
        <p:nvSpPr>
          <p:cNvPr id="6" name="CuadroTexto 5"/>
          <p:cNvSpPr txBox="1"/>
          <p:nvPr/>
        </p:nvSpPr>
        <p:spPr>
          <a:xfrm>
            <a:off x="2343528" y="3645488"/>
            <a:ext cx="16047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smtClean="0"/>
              <a:t>50 % acierto</a:t>
            </a:r>
            <a:endParaRPr lang="es-ES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8660054" y="3645488"/>
            <a:ext cx="16047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smtClean="0"/>
              <a:t>74,1 % acierto</a:t>
            </a:r>
            <a:endParaRPr lang="es-ES" b="1" dirty="0"/>
          </a:p>
        </p:txBody>
      </p:sp>
    </p:spTree>
    <p:extLst>
      <p:ext uri="{BB962C8B-B14F-4D97-AF65-F5344CB8AC3E}">
        <p14:creationId xmlns:p14="http://schemas.microsoft.com/office/powerpoint/2010/main" val="1994695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87093" y="0"/>
            <a:ext cx="10018713" cy="1752599"/>
          </a:xfrm>
        </p:spPr>
        <p:txBody>
          <a:bodyPr/>
          <a:lstStyle/>
          <a:p>
            <a:r>
              <a:rPr lang="es-ES" b="1" dirty="0" smtClean="0"/>
              <a:t>Árboles de Decisión (Random </a:t>
            </a:r>
            <a:r>
              <a:rPr lang="es-ES" b="1" dirty="0" err="1" smtClean="0"/>
              <a:t>Forest</a:t>
            </a:r>
            <a:r>
              <a:rPr lang="es-ES" b="1" dirty="0" smtClean="0"/>
              <a:t>)</a:t>
            </a:r>
            <a:endParaRPr lang="es-ES" b="1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787093" y="2400552"/>
            <a:ext cx="4722710" cy="3124201"/>
          </a:xfrm>
        </p:spPr>
        <p:txBody>
          <a:bodyPr/>
          <a:lstStyle/>
          <a:p>
            <a:r>
              <a:rPr lang="es-ES" dirty="0" smtClean="0"/>
              <a:t>Desarrollo de caminos</a:t>
            </a:r>
          </a:p>
          <a:p>
            <a:r>
              <a:rPr lang="es-ES" dirty="0" smtClean="0"/>
              <a:t>Raíz -&gt; Intermedios -&gt; Hojas</a:t>
            </a:r>
          </a:p>
          <a:p>
            <a:r>
              <a:rPr lang="es-ES" dirty="0" smtClean="0"/>
              <a:t>¡Overfitting!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7835" y="1680059"/>
            <a:ext cx="5693027" cy="466828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14613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1811315" y="0"/>
            <a:ext cx="10018713" cy="1752599"/>
          </a:xfrm>
        </p:spPr>
        <p:txBody>
          <a:bodyPr/>
          <a:lstStyle/>
          <a:p>
            <a:r>
              <a:rPr lang="es-ES" b="1" dirty="0" smtClean="0"/>
              <a:t>Resultados Random </a:t>
            </a:r>
            <a:r>
              <a:rPr lang="es-ES" b="1" dirty="0" err="1" smtClean="0"/>
              <a:t>Forest</a:t>
            </a:r>
            <a:endParaRPr lang="es-ES" b="1" dirty="0"/>
          </a:p>
        </p:txBody>
      </p:sp>
      <p:sp>
        <p:nvSpPr>
          <p:cNvPr id="5" name="CuadroTexto 4"/>
          <p:cNvSpPr txBox="1"/>
          <p:nvPr/>
        </p:nvSpPr>
        <p:spPr>
          <a:xfrm>
            <a:off x="1938483" y="2670533"/>
            <a:ext cx="2379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Clases No Balanceadas</a:t>
            </a:r>
            <a:endParaRPr lang="es-ES" dirty="0"/>
          </a:p>
        </p:txBody>
      </p:sp>
      <p:sp>
        <p:nvSpPr>
          <p:cNvPr id="6" name="CuadroTexto 5"/>
          <p:cNvSpPr txBox="1"/>
          <p:nvPr/>
        </p:nvSpPr>
        <p:spPr>
          <a:xfrm>
            <a:off x="8418334" y="2670533"/>
            <a:ext cx="20881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Clases Balanceadas</a:t>
            </a:r>
            <a:endParaRPr lang="es-ES" dirty="0"/>
          </a:p>
        </p:txBody>
      </p:sp>
      <p:sp>
        <p:nvSpPr>
          <p:cNvPr id="7" name="CuadroTexto 6"/>
          <p:cNvSpPr txBox="1"/>
          <p:nvPr/>
        </p:nvSpPr>
        <p:spPr>
          <a:xfrm>
            <a:off x="2343528" y="3645488"/>
            <a:ext cx="16047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smtClean="0"/>
              <a:t>55,5 % acierto</a:t>
            </a:r>
            <a:endParaRPr lang="es-ES" b="1" dirty="0"/>
          </a:p>
        </p:txBody>
      </p:sp>
      <p:sp>
        <p:nvSpPr>
          <p:cNvPr id="8" name="CuadroTexto 7"/>
          <p:cNvSpPr txBox="1"/>
          <p:nvPr/>
        </p:nvSpPr>
        <p:spPr>
          <a:xfrm>
            <a:off x="8660054" y="3645488"/>
            <a:ext cx="16047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smtClean="0"/>
              <a:t>77,7 % acierto</a:t>
            </a:r>
            <a:endParaRPr lang="es-ES" b="1" dirty="0"/>
          </a:p>
        </p:txBody>
      </p:sp>
    </p:spTree>
    <p:extLst>
      <p:ext uri="{BB962C8B-B14F-4D97-AF65-F5344CB8AC3E}">
        <p14:creationId xmlns:p14="http://schemas.microsoft.com/office/powerpoint/2010/main" val="3530881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484307" y="0"/>
            <a:ext cx="10018713" cy="1752599"/>
          </a:xfrm>
        </p:spPr>
        <p:txBody>
          <a:bodyPr/>
          <a:lstStyle/>
          <a:p>
            <a:r>
              <a:rPr lang="es-ES" b="1" dirty="0" smtClean="0"/>
              <a:t>Psicología</a:t>
            </a:r>
            <a:endParaRPr lang="es-ES" b="1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484310" y="2305049"/>
            <a:ext cx="10018713" cy="647701"/>
          </a:xfrm>
        </p:spPr>
        <p:txBody>
          <a:bodyPr/>
          <a:lstStyle/>
          <a:p>
            <a:r>
              <a:rPr lang="es-ES" dirty="0" smtClean="0"/>
              <a:t>En este trabajo: Business </a:t>
            </a:r>
            <a:r>
              <a:rPr lang="es-ES" dirty="0" err="1" smtClean="0"/>
              <a:t>Understanding</a:t>
            </a:r>
            <a:endParaRPr lang="es-ES" dirty="0" smtClean="0"/>
          </a:p>
          <a:p>
            <a:pPr marL="0" indent="0">
              <a:buNone/>
            </a:pPr>
            <a:endParaRPr lang="es-ES" dirty="0"/>
          </a:p>
        </p:txBody>
      </p:sp>
      <p:sp>
        <p:nvSpPr>
          <p:cNvPr id="4" name="Marcador de contenido 2"/>
          <p:cNvSpPr txBox="1">
            <a:spLocks/>
          </p:cNvSpPr>
          <p:nvPr/>
        </p:nvSpPr>
        <p:spPr>
          <a:xfrm>
            <a:off x="1484307" y="4035421"/>
            <a:ext cx="10018713" cy="6477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smtClean="0"/>
              <a:t>Psicología Cognitiva</a:t>
            </a:r>
          </a:p>
          <a:p>
            <a:pPr marL="0" indent="0">
              <a:buFont typeface="Arial"/>
              <a:buNone/>
            </a:pPr>
            <a:endParaRPr lang="es-ES" dirty="0"/>
          </a:p>
        </p:txBody>
      </p:sp>
      <p:sp>
        <p:nvSpPr>
          <p:cNvPr id="5" name="Marcador de contenido 2"/>
          <p:cNvSpPr txBox="1">
            <a:spLocks/>
          </p:cNvSpPr>
          <p:nvPr/>
        </p:nvSpPr>
        <p:spPr>
          <a:xfrm>
            <a:off x="1484308" y="3170235"/>
            <a:ext cx="10018713" cy="6477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smtClean="0"/>
              <a:t>Psicología Conductista</a:t>
            </a:r>
          </a:p>
          <a:p>
            <a:pPr marL="0" indent="0">
              <a:buFont typeface="Arial"/>
              <a:buNone/>
            </a:pPr>
            <a:endParaRPr lang="es-ES" dirty="0"/>
          </a:p>
        </p:txBody>
      </p:sp>
      <p:sp>
        <p:nvSpPr>
          <p:cNvPr id="6" name="Marcador de contenido 2"/>
          <p:cNvSpPr txBox="1">
            <a:spLocks/>
          </p:cNvSpPr>
          <p:nvPr/>
        </p:nvSpPr>
        <p:spPr>
          <a:xfrm>
            <a:off x="1484307" y="4900607"/>
            <a:ext cx="10018713" cy="6477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smtClean="0"/>
              <a:t>Psicología Cognitivo-Conductual</a:t>
            </a:r>
          </a:p>
          <a:p>
            <a:pPr marL="0" indent="0">
              <a:buFont typeface="Arial"/>
              <a:buNone/>
            </a:pPr>
            <a:endParaRPr lang="es-ES" dirty="0"/>
          </a:p>
        </p:txBody>
      </p:sp>
      <p:pic>
        <p:nvPicPr>
          <p:cNvPr id="1026" name="Picture 2" descr="Image result for puzzle 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9775" y="3111499"/>
            <a:ext cx="1189037" cy="1189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Image result for puzzle 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8812" y="3111496"/>
            <a:ext cx="1189037" cy="1189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Image result for puzzle 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7849" y="3111496"/>
            <a:ext cx="1189037" cy="1189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8911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5" grpId="0"/>
      <p:bldP spid="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contenido 2"/>
          <p:cNvSpPr>
            <a:spLocks noGrp="1"/>
          </p:cNvSpPr>
          <p:nvPr>
            <p:ph idx="1"/>
          </p:nvPr>
        </p:nvSpPr>
        <p:spPr>
          <a:xfrm>
            <a:off x="1926372" y="1528542"/>
            <a:ext cx="10018713" cy="833154"/>
          </a:xfrm>
        </p:spPr>
        <p:txBody>
          <a:bodyPr/>
          <a:lstStyle/>
          <a:p>
            <a:r>
              <a:rPr lang="es-ES" dirty="0" smtClean="0"/>
              <a:t>Algunos datos previamente etiquetados</a:t>
            </a:r>
            <a:endParaRPr lang="es-ES" dirty="0"/>
          </a:p>
        </p:txBody>
      </p:sp>
      <p:sp>
        <p:nvSpPr>
          <p:cNvPr id="5" name="Marcador de contenido 2"/>
          <p:cNvSpPr txBox="1">
            <a:spLocks/>
          </p:cNvSpPr>
          <p:nvPr/>
        </p:nvSpPr>
        <p:spPr>
          <a:xfrm>
            <a:off x="1926372" y="2864564"/>
            <a:ext cx="6269595" cy="8331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smtClean="0"/>
              <a:t>Train (Etiquetados) / Test (No Etiquetados)</a:t>
            </a:r>
            <a:endParaRPr lang="es-ES" dirty="0"/>
          </a:p>
        </p:txBody>
      </p:sp>
      <p:sp>
        <p:nvSpPr>
          <p:cNvPr id="6" name="Marcador de contenido 2"/>
          <p:cNvSpPr txBox="1">
            <a:spLocks/>
          </p:cNvSpPr>
          <p:nvPr/>
        </p:nvSpPr>
        <p:spPr>
          <a:xfrm>
            <a:off x="5941254" y="4200586"/>
            <a:ext cx="5098158" cy="18184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smtClean="0"/>
              <a:t>SVM</a:t>
            </a:r>
          </a:p>
          <a:p>
            <a:r>
              <a:rPr lang="es-ES" dirty="0" smtClean="0"/>
              <a:t>Árboles de decisión (Random </a:t>
            </a:r>
            <a:r>
              <a:rPr lang="es-ES" dirty="0" err="1" smtClean="0"/>
              <a:t>Forest</a:t>
            </a:r>
            <a:r>
              <a:rPr lang="es-ES" dirty="0" smtClean="0"/>
              <a:t>)</a:t>
            </a:r>
            <a:endParaRPr lang="es-ES" dirty="0"/>
          </a:p>
        </p:txBody>
      </p:sp>
      <p:sp>
        <p:nvSpPr>
          <p:cNvPr id="7" name="Título 1"/>
          <p:cNvSpPr>
            <a:spLocks noGrp="1"/>
          </p:cNvSpPr>
          <p:nvPr>
            <p:ph type="title"/>
          </p:nvPr>
        </p:nvSpPr>
        <p:spPr>
          <a:xfrm>
            <a:off x="1926372" y="0"/>
            <a:ext cx="10018713" cy="1752599"/>
          </a:xfrm>
        </p:spPr>
        <p:txBody>
          <a:bodyPr/>
          <a:lstStyle/>
          <a:p>
            <a:r>
              <a:rPr lang="es-ES" b="1" dirty="0" smtClean="0"/>
              <a:t>Algoritmos Semi-Supervisados</a:t>
            </a:r>
            <a:endParaRPr lang="es-ES" b="1" dirty="0"/>
          </a:p>
        </p:txBody>
      </p:sp>
    </p:spTree>
    <p:extLst>
      <p:ext uri="{BB962C8B-B14F-4D97-AF65-F5344CB8AC3E}">
        <p14:creationId xmlns:p14="http://schemas.microsoft.com/office/powerpoint/2010/main" val="3044028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 build="p"/>
      <p:bldP spid="6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contenido 2"/>
          <p:cNvSpPr>
            <a:spLocks noGrp="1"/>
          </p:cNvSpPr>
          <p:nvPr>
            <p:ph idx="1"/>
          </p:nvPr>
        </p:nvSpPr>
        <p:spPr>
          <a:xfrm>
            <a:off x="1926372" y="1528542"/>
            <a:ext cx="10018713" cy="833154"/>
          </a:xfrm>
        </p:spPr>
        <p:txBody>
          <a:bodyPr/>
          <a:lstStyle/>
          <a:p>
            <a:r>
              <a:rPr lang="es-ES" dirty="0" smtClean="0"/>
              <a:t>Ningún dato etiquetado</a:t>
            </a:r>
            <a:endParaRPr lang="es-ES" dirty="0"/>
          </a:p>
        </p:txBody>
      </p:sp>
      <p:sp>
        <p:nvSpPr>
          <p:cNvPr id="5" name="Marcador de contenido 2"/>
          <p:cNvSpPr txBox="1">
            <a:spLocks/>
          </p:cNvSpPr>
          <p:nvPr/>
        </p:nvSpPr>
        <p:spPr>
          <a:xfrm>
            <a:off x="1926372" y="2652617"/>
            <a:ext cx="6269595" cy="8331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smtClean="0"/>
              <a:t>Extraen características y aprenden relaciones</a:t>
            </a:r>
            <a:endParaRPr lang="es-ES" dirty="0"/>
          </a:p>
        </p:txBody>
      </p:sp>
      <p:sp>
        <p:nvSpPr>
          <p:cNvPr id="6" name="Marcador de contenido 2"/>
          <p:cNvSpPr txBox="1">
            <a:spLocks/>
          </p:cNvSpPr>
          <p:nvPr/>
        </p:nvSpPr>
        <p:spPr>
          <a:xfrm>
            <a:off x="7243214" y="4161478"/>
            <a:ext cx="5098158" cy="18184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smtClean="0"/>
              <a:t>Minería de Reglas (RIPPER)</a:t>
            </a:r>
          </a:p>
          <a:p>
            <a:r>
              <a:rPr lang="es-ES" dirty="0" smtClean="0"/>
              <a:t>K-Means</a:t>
            </a:r>
          </a:p>
          <a:p>
            <a:r>
              <a:rPr lang="es-ES" dirty="0" err="1" smtClean="0"/>
              <a:t>Dendrogramas</a:t>
            </a:r>
            <a:endParaRPr lang="es-ES" dirty="0"/>
          </a:p>
        </p:txBody>
      </p:sp>
      <p:sp>
        <p:nvSpPr>
          <p:cNvPr id="7" name="Título 1"/>
          <p:cNvSpPr>
            <a:spLocks noGrp="1"/>
          </p:cNvSpPr>
          <p:nvPr>
            <p:ph type="title"/>
          </p:nvPr>
        </p:nvSpPr>
        <p:spPr>
          <a:xfrm>
            <a:off x="1926372" y="0"/>
            <a:ext cx="10018713" cy="1752599"/>
          </a:xfrm>
        </p:spPr>
        <p:txBody>
          <a:bodyPr/>
          <a:lstStyle/>
          <a:p>
            <a:r>
              <a:rPr lang="es-ES" b="1" dirty="0" smtClean="0"/>
              <a:t>Algoritmos No Supervisados</a:t>
            </a:r>
            <a:endParaRPr lang="es-ES" b="1" dirty="0"/>
          </a:p>
        </p:txBody>
      </p:sp>
    </p:spTree>
    <p:extLst>
      <p:ext uri="{BB962C8B-B14F-4D97-AF65-F5344CB8AC3E}">
        <p14:creationId xmlns:p14="http://schemas.microsoft.com/office/powerpoint/2010/main" val="2844823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 build="p"/>
      <p:bldP spid="6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823426" y="0"/>
            <a:ext cx="10018713" cy="1752599"/>
          </a:xfrm>
        </p:spPr>
        <p:txBody>
          <a:bodyPr/>
          <a:lstStyle/>
          <a:p>
            <a:r>
              <a:rPr lang="es-ES" b="1" dirty="0" smtClean="0"/>
              <a:t>K-Means</a:t>
            </a:r>
            <a:endParaRPr lang="es-ES" b="1" dirty="0"/>
          </a:p>
        </p:txBody>
      </p:sp>
      <p:sp>
        <p:nvSpPr>
          <p:cNvPr id="4" name="Marcador de contenido 2"/>
          <p:cNvSpPr>
            <a:spLocks noGrp="1"/>
          </p:cNvSpPr>
          <p:nvPr>
            <p:ph idx="1"/>
          </p:nvPr>
        </p:nvSpPr>
        <p:spPr>
          <a:xfrm>
            <a:off x="1588263" y="2052291"/>
            <a:ext cx="4722710" cy="3124201"/>
          </a:xfrm>
        </p:spPr>
        <p:txBody>
          <a:bodyPr/>
          <a:lstStyle/>
          <a:p>
            <a:r>
              <a:rPr lang="es-ES" dirty="0" smtClean="0"/>
              <a:t>Elección de centroides</a:t>
            </a:r>
          </a:p>
          <a:p>
            <a:endParaRPr lang="es-ES" dirty="0"/>
          </a:p>
          <a:p>
            <a:r>
              <a:rPr lang="es-ES" dirty="0" smtClean="0"/>
              <a:t>Problemas con outliers</a:t>
            </a:r>
          </a:p>
          <a:p>
            <a:endParaRPr lang="es-ES" dirty="0"/>
          </a:p>
          <a:p>
            <a:r>
              <a:rPr lang="es-ES" dirty="0" smtClean="0"/>
              <a:t>Objetivo: Reducción del SSE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0318" y="1328391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66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contenido 2"/>
          <p:cNvSpPr>
            <a:spLocks noGrp="1"/>
          </p:cNvSpPr>
          <p:nvPr>
            <p:ph idx="1"/>
          </p:nvPr>
        </p:nvSpPr>
        <p:spPr>
          <a:xfrm>
            <a:off x="1926372" y="1528542"/>
            <a:ext cx="10018713" cy="833154"/>
          </a:xfrm>
        </p:spPr>
        <p:txBody>
          <a:bodyPr/>
          <a:lstStyle/>
          <a:p>
            <a:r>
              <a:rPr lang="es-ES" dirty="0" err="1" smtClean="0"/>
              <a:t>Feedback</a:t>
            </a:r>
            <a:r>
              <a:rPr lang="es-ES" dirty="0" smtClean="0"/>
              <a:t> hacia la mejor solución</a:t>
            </a:r>
            <a:endParaRPr lang="es-ES" dirty="0"/>
          </a:p>
        </p:txBody>
      </p:sp>
      <p:sp>
        <p:nvSpPr>
          <p:cNvPr id="5" name="Marcador de contenido 2"/>
          <p:cNvSpPr txBox="1">
            <a:spLocks/>
          </p:cNvSpPr>
          <p:nvPr/>
        </p:nvSpPr>
        <p:spPr>
          <a:xfrm>
            <a:off x="1926372" y="2447987"/>
            <a:ext cx="6269595" cy="8331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smtClean="0"/>
              <a:t>Economía de fichas</a:t>
            </a:r>
            <a:endParaRPr lang="es-ES" dirty="0"/>
          </a:p>
        </p:txBody>
      </p:sp>
      <p:sp>
        <p:nvSpPr>
          <p:cNvPr id="6" name="Marcador de contenido 2"/>
          <p:cNvSpPr txBox="1">
            <a:spLocks/>
          </p:cNvSpPr>
          <p:nvPr/>
        </p:nvSpPr>
        <p:spPr>
          <a:xfrm>
            <a:off x="7733720" y="4373425"/>
            <a:ext cx="3323859" cy="18184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smtClean="0"/>
              <a:t>Q-Learning</a:t>
            </a:r>
          </a:p>
          <a:p>
            <a:r>
              <a:rPr lang="es-ES" dirty="0" smtClean="0"/>
              <a:t>Temporal </a:t>
            </a:r>
            <a:r>
              <a:rPr lang="es-ES" dirty="0" err="1" smtClean="0"/>
              <a:t>Difference</a:t>
            </a:r>
            <a:endParaRPr lang="es-ES" dirty="0"/>
          </a:p>
        </p:txBody>
      </p:sp>
      <p:sp>
        <p:nvSpPr>
          <p:cNvPr id="7" name="Título 1"/>
          <p:cNvSpPr>
            <a:spLocks noGrp="1"/>
          </p:cNvSpPr>
          <p:nvPr>
            <p:ph type="title"/>
          </p:nvPr>
        </p:nvSpPr>
        <p:spPr>
          <a:xfrm>
            <a:off x="1926372" y="0"/>
            <a:ext cx="10018713" cy="1752599"/>
          </a:xfrm>
        </p:spPr>
        <p:txBody>
          <a:bodyPr/>
          <a:lstStyle/>
          <a:p>
            <a:r>
              <a:rPr lang="es-ES" b="1" dirty="0" smtClean="0"/>
              <a:t>Algoritmos Aprendizaje por Refuerzo</a:t>
            </a:r>
            <a:endParaRPr lang="es-ES" b="1" dirty="0"/>
          </a:p>
        </p:txBody>
      </p:sp>
    </p:spTree>
    <p:extLst>
      <p:ext uri="{BB962C8B-B14F-4D97-AF65-F5344CB8AC3E}">
        <p14:creationId xmlns:p14="http://schemas.microsoft.com/office/powerpoint/2010/main" val="3082901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 build="p"/>
      <p:bldP spid="6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contenido 2"/>
          <p:cNvSpPr>
            <a:spLocks noGrp="1"/>
          </p:cNvSpPr>
          <p:nvPr>
            <p:ph idx="1"/>
          </p:nvPr>
        </p:nvSpPr>
        <p:spPr>
          <a:xfrm>
            <a:off x="1926372" y="1528542"/>
            <a:ext cx="10018713" cy="833154"/>
          </a:xfrm>
        </p:spPr>
        <p:txBody>
          <a:bodyPr/>
          <a:lstStyle/>
          <a:p>
            <a:r>
              <a:rPr lang="es-ES" dirty="0" smtClean="0"/>
              <a:t>Parecidas a redes neuronales humanas al principio</a:t>
            </a:r>
            <a:endParaRPr lang="es-ES" dirty="0"/>
          </a:p>
        </p:txBody>
      </p:sp>
      <p:sp>
        <p:nvSpPr>
          <p:cNvPr id="5" name="Marcador de contenido 2"/>
          <p:cNvSpPr txBox="1">
            <a:spLocks/>
          </p:cNvSpPr>
          <p:nvPr/>
        </p:nvSpPr>
        <p:spPr>
          <a:xfrm>
            <a:off x="1926372" y="2849931"/>
            <a:ext cx="7490131" cy="8331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smtClean="0"/>
              <a:t>Diferencia en función y número de capas ocultas</a:t>
            </a:r>
            <a:endParaRPr lang="es-ES" dirty="0"/>
          </a:p>
        </p:txBody>
      </p:sp>
      <p:sp>
        <p:nvSpPr>
          <p:cNvPr id="7" name="Título 1"/>
          <p:cNvSpPr>
            <a:spLocks noGrp="1"/>
          </p:cNvSpPr>
          <p:nvPr>
            <p:ph type="title"/>
          </p:nvPr>
        </p:nvSpPr>
        <p:spPr>
          <a:xfrm>
            <a:off x="1926372" y="0"/>
            <a:ext cx="10018713" cy="1752599"/>
          </a:xfrm>
        </p:spPr>
        <p:txBody>
          <a:bodyPr/>
          <a:lstStyle/>
          <a:p>
            <a:r>
              <a:rPr lang="es-ES" b="1" dirty="0" smtClean="0"/>
              <a:t>Redes Neuronales &amp; Deep Learning</a:t>
            </a:r>
            <a:endParaRPr lang="es-ES" b="1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4807" y="4234147"/>
            <a:ext cx="6170783" cy="2287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709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26537" y="0"/>
            <a:ext cx="10018713" cy="1752599"/>
          </a:xfrm>
        </p:spPr>
        <p:txBody>
          <a:bodyPr/>
          <a:lstStyle/>
          <a:p>
            <a:r>
              <a:rPr lang="es-ES" b="1" dirty="0" smtClean="0"/>
              <a:t>Resultados Finales Machine Learning</a:t>
            </a:r>
            <a:endParaRPr lang="es-ES" b="1" dirty="0"/>
          </a:p>
        </p:txBody>
      </p:sp>
      <p:pic>
        <p:nvPicPr>
          <p:cNvPr id="4" name="Imagen 3"/>
          <p:cNvPicPr/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5425" y="2415493"/>
            <a:ext cx="3498215" cy="3165475"/>
          </a:xfrm>
          <a:prstGeom prst="rect">
            <a:avLst/>
          </a:prstGeom>
        </p:spPr>
      </p:pic>
      <p:graphicFrame>
        <p:nvGraphicFramePr>
          <p:cNvPr id="5" name="Tab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4715041"/>
              </p:ext>
            </p:extLst>
          </p:nvPr>
        </p:nvGraphicFramePr>
        <p:xfrm>
          <a:off x="6352354" y="3363045"/>
          <a:ext cx="5393055" cy="133007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797685"/>
                <a:gridCol w="1797685"/>
                <a:gridCol w="1797685"/>
              </a:tblGrid>
              <a:tr h="190010">
                <a:tc>
                  <a:txBody>
                    <a:bodyPr/>
                    <a:lstStyle/>
                    <a:p>
                      <a:pPr indent="180340" algn="ctr">
                        <a:spcAft>
                          <a:spcPts val="600"/>
                        </a:spcAft>
                      </a:pPr>
                      <a:r>
                        <a:rPr lang="es-ES" sz="1100" dirty="0">
                          <a:effectLst/>
                        </a:rPr>
                        <a:t> </a:t>
                      </a:r>
                      <a:endParaRPr lang="es-E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80340" algn="ctr">
                        <a:spcAft>
                          <a:spcPts val="600"/>
                        </a:spcAft>
                      </a:pPr>
                      <a:r>
                        <a:rPr lang="es-ES" sz="1100" dirty="0">
                          <a:effectLst/>
                        </a:rPr>
                        <a:t>No Balanceado, CV = 3</a:t>
                      </a:r>
                      <a:endParaRPr lang="es-E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80340" algn="ctr">
                        <a:spcAft>
                          <a:spcPts val="600"/>
                        </a:spcAft>
                      </a:pPr>
                      <a:r>
                        <a:rPr lang="es-ES" sz="1100">
                          <a:effectLst/>
                        </a:rPr>
                        <a:t>Balanceado, CV = 3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190010">
                <a:tc>
                  <a:txBody>
                    <a:bodyPr/>
                    <a:lstStyle/>
                    <a:p>
                      <a:pPr indent="180340" algn="ctr">
                        <a:spcAft>
                          <a:spcPts val="600"/>
                        </a:spcAft>
                      </a:pPr>
                      <a:r>
                        <a:rPr lang="es-ES" sz="1100">
                          <a:effectLst/>
                        </a:rPr>
                        <a:t>KNN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80340" algn="ctr">
                        <a:spcAft>
                          <a:spcPts val="600"/>
                        </a:spcAft>
                      </a:pPr>
                      <a:r>
                        <a:rPr lang="es-ES" sz="1100">
                          <a:effectLst/>
                        </a:rPr>
                        <a:t>55,5%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80340" algn="ctr">
                        <a:spcAft>
                          <a:spcPts val="600"/>
                        </a:spcAft>
                      </a:pPr>
                      <a:r>
                        <a:rPr lang="es-ES" sz="1100">
                          <a:effectLst/>
                        </a:rPr>
                        <a:t>77,7%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190010">
                <a:tc>
                  <a:txBody>
                    <a:bodyPr/>
                    <a:lstStyle/>
                    <a:p>
                      <a:pPr indent="180340" algn="ctr">
                        <a:spcAft>
                          <a:spcPts val="600"/>
                        </a:spcAft>
                      </a:pPr>
                      <a:r>
                        <a:rPr lang="es-ES" sz="1100">
                          <a:effectLst/>
                        </a:rPr>
                        <a:t>Random Forest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80340" algn="ctr">
                        <a:spcAft>
                          <a:spcPts val="600"/>
                        </a:spcAft>
                      </a:pPr>
                      <a:r>
                        <a:rPr lang="es-ES" sz="1100">
                          <a:effectLst/>
                        </a:rPr>
                        <a:t>55,5%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80340" algn="ctr">
                        <a:spcAft>
                          <a:spcPts val="600"/>
                        </a:spcAft>
                      </a:pPr>
                      <a:r>
                        <a:rPr lang="es-ES" sz="1100">
                          <a:effectLst/>
                        </a:rPr>
                        <a:t>77,7%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190010">
                <a:tc>
                  <a:txBody>
                    <a:bodyPr/>
                    <a:lstStyle/>
                    <a:p>
                      <a:pPr indent="180340" algn="ctr">
                        <a:spcAft>
                          <a:spcPts val="600"/>
                        </a:spcAft>
                      </a:pPr>
                      <a:r>
                        <a:rPr lang="es-ES" sz="1100">
                          <a:effectLst/>
                        </a:rPr>
                        <a:t>SVM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80340" algn="ctr">
                        <a:spcAft>
                          <a:spcPts val="600"/>
                        </a:spcAft>
                      </a:pPr>
                      <a:r>
                        <a:rPr lang="es-ES" sz="1100">
                          <a:effectLst/>
                        </a:rPr>
                        <a:t>50%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80340" algn="ctr">
                        <a:spcAft>
                          <a:spcPts val="600"/>
                        </a:spcAft>
                      </a:pPr>
                      <a:r>
                        <a:rPr lang="es-ES" sz="1100">
                          <a:effectLst/>
                        </a:rPr>
                        <a:t>74,1%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190010">
                <a:tc>
                  <a:txBody>
                    <a:bodyPr/>
                    <a:lstStyle/>
                    <a:p>
                      <a:pPr indent="180340" algn="ctr">
                        <a:spcAft>
                          <a:spcPts val="600"/>
                        </a:spcAft>
                      </a:pPr>
                      <a:r>
                        <a:rPr lang="es-ES" sz="1100">
                          <a:effectLst/>
                        </a:rPr>
                        <a:t> 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80340" algn="ctr">
                        <a:spcAft>
                          <a:spcPts val="600"/>
                        </a:spcAft>
                      </a:pPr>
                      <a:r>
                        <a:rPr lang="es-ES" sz="1100" b="1" dirty="0">
                          <a:solidFill>
                            <a:schemeClr val="bg1"/>
                          </a:solidFill>
                          <a:effectLst/>
                        </a:rPr>
                        <a:t>No Balanceado</a:t>
                      </a:r>
                      <a:endParaRPr lang="es-ES" sz="1100" b="1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180340" algn="ctr">
                        <a:spcAft>
                          <a:spcPts val="600"/>
                        </a:spcAft>
                      </a:pPr>
                      <a:r>
                        <a:rPr lang="es-ES" sz="1100" b="1" dirty="0">
                          <a:solidFill>
                            <a:schemeClr val="bg1"/>
                          </a:solidFill>
                          <a:effectLst/>
                        </a:rPr>
                        <a:t>Balanceado</a:t>
                      </a:r>
                      <a:endParaRPr lang="es-ES" sz="1100" b="1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/>
                    </a:solidFill>
                  </a:tcPr>
                </a:tc>
              </a:tr>
              <a:tr h="190010">
                <a:tc>
                  <a:txBody>
                    <a:bodyPr/>
                    <a:lstStyle/>
                    <a:p>
                      <a:pPr indent="180340" algn="ctr">
                        <a:spcAft>
                          <a:spcPts val="600"/>
                        </a:spcAft>
                      </a:pPr>
                      <a:r>
                        <a:rPr lang="es-ES" sz="1100">
                          <a:effectLst/>
                        </a:rPr>
                        <a:t>Redes Neuronales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80340" algn="ctr">
                        <a:spcAft>
                          <a:spcPts val="600"/>
                        </a:spcAft>
                      </a:pPr>
                      <a:r>
                        <a:rPr lang="es-ES" sz="1100" dirty="0">
                          <a:effectLst/>
                        </a:rPr>
                        <a:t>75%</a:t>
                      </a:r>
                      <a:endParaRPr lang="es-E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80340" algn="ctr">
                        <a:spcAft>
                          <a:spcPts val="600"/>
                        </a:spcAft>
                      </a:pPr>
                      <a:r>
                        <a:rPr lang="es-ES" sz="1100" dirty="0">
                          <a:effectLst/>
                        </a:rPr>
                        <a:t>-</a:t>
                      </a:r>
                      <a:endParaRPr lang="es-E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190010">
                <a:tc>
                  <a:txBody>
                    <a:bodyPr/>
                    <a:lstStyle/>
                    <a:p>
                      <a:pPr indent="180340" algn="ctr">
                        <a:spcAft>
                          <a:spcPts val="600"/>
                        </a:spcAft>
                      </a:pPr>
                      <a:r>
                        <a:rPr lang="es-ES" sz="1100">
                          <a:effectLst/>
                        </a:rPr>
                        <a:t>Deep Learning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80340" algn="ctr">
                        <a:spcAft>
                          <a:spcPts val="600"/>
                        </a:spcAft>
                      </a:pPr>
                      <a:r>
                        <a:rPr lang="es-ES" sz="1100" dirty="0">
                          <a:effectLst/>
                        </a:rPr>
                        <a:t>-</a:t>
                      </a:r>
                      <a:endParaRPr lang="es-E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80340" algn="ctr">
                        <a:spcAft>
                          <a:spcPts val="600"/>
                        </a:spcAft>
                      </a:pPr>
                      <a:r>
                        <a:rPr lang="es-ES" sz="1100" dirty="0">
                          <a:effectLst/>
                        </a:rPr>
                        <a:t>93,5%</a:t>
                      </a:r>
                      <a:endParaRPr lang="es-E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6352354" y="3410855"/>
            <a:ext cx="5392896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69827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405588" y="0"/>
            <a:ext cx="10018713" cy="1752599"/>
          </a:xfrm>
        </p:spPr>
        <p:txBody>
          <a:bodyPr/>
          <a:lstStyle/>
          <a:p>
            <a:r>
              <a:rPr lang="es-ES" b="1" dirty="0" smtClean="0"/>
              <a:t>Conclusiones</a:t>
            </a:r>
            <a:endParaRPr lang="es-ES" b="1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319305" y="2085660"/>
            <a:ext cx="6251102" cy="3124201"/>
          </a:xfrm>
        </p:spPr>
        <p:txBody>
          <a:bodyPr>
            <a:normAutofit/>
          </a:bodyPr>
          <a:lstStyle/>
          <a:p>
            <a:r>
              <a:rPr lang="es-ES" b="1" dirty="0" smtClean="0"/>
              <a:t>Experto humano</a:t>
            </a:r>
          </a:p>
          <a:p>
            <a:pPr lvl="1"/>
            <a:r>
              <a:rPr lang="es-ES" dirty="0" smtClean="0"/>
              <a:t>Trabajo simplificado</a:t>
            </a:r>
          </a:p>
          <a:p>
            <a:pPr lvl="1"/>
            <a:r>
              <a:rPr lang="es-ES" dirty="0" smtClean="0"/>
              <a:t>Experiencia</a:t>
            </a:r>
          </a:p>
          <a:p>
            <a:pPr lvl="1"/>
            <a:endParaRPr lang="es-ES" dirty="0"/>
          </a:p>
          <a:p>
            <a:r>
              <a:rPr lang="es-ES" b="1" dirty="0" smtClean="0"/>
              <a:t>Deep Learning </a:t>
            </a:r>
            <a:r>
              <a:rPr lang="es-ES" dirty="0" smtClean="0"/>
              <a:t>multicapa = Buen trabajo</a:t>
            </a:r>
            <a:endParaRPr lang="es-ES" b="1" dirty="0" smtClean="0"/>
          </a:p>
          <a:p>
            <a:r>
              <a:rPr lang="es-ES" b="1" dirty="0" smtClean="0"/>
              <a:t>Pocas observaciones </a:t>
            </a:r>
            <a:r>
              <a:rPr lang="es-ES" dirty="0" smtClean="0"/>
              <a:t>significa peor resultado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95505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811" y="0"/>
            <a:ext cx="10018713" cy="1752599"/>
          </a:xfrm>
        </p:spPr>
        <p:txBody>
          <a:bodyPr/>
          <a:lstStyle/>
          <a:p>
            <a:r>
              <a:rPr lang="es-ES" b="1" dirty="0" smtClean="0"/>
              <a:t>Psicología: Trastornos y Distorsiones</a:t>
            </a:r>
            <a:endParaRPr lang="es-ES" b="1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484311" y="2362199"/>
            <a:ext cx="10018713" cy="704851"/>
          </a:xfrm>
        </p:spPr>
        <p:txBody>
          <a:bodyPr/>
          <a:lstStyle/>
          <a:p>
            <a:r>
              <a:rPr lang="es-ES" dirty="0" smtClean="0"/>
              <a:t>Variables del problema</a:t>
            </a:r>
            <a:endParaRPr lang="es-ES" dirty="0"/>
          </a:p>
        </p:txBody>
      </p:sp>
      <p:sp>
        <p:nvSpPr>
          <p:cNvPr id="4" name="Marcador de contenido 2"/>
          <p:cNvSpPr txBox="1">
            <a:spLocks/>
          </p:cNvSpPr>
          <p:nvPr/>
        </p:nvSpPr>
        <p:spPr>
          <a:xfrm>
            <a:off x="1484310" y="3067050"/>
            <a:ext cx="10018713" cy="7048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smtClean="0"/>
              <a:t>Trastornos: DSM</a:t>
            </a:r>
          </a:p>
        </p:txBody>
      </p:sp>
      <p:sp>
        <p:nvSpPr>
          <p:cNvPr id="9" name="Marcador de contenido 2"/>
          <p:cNvSpPr txBox="1">
            <a:spLocks/>
          </p:cNvSpPr>
          <p:nvPr/>
        </p:nvSpPr>
        <p:spPr>
          <a:xfrm>
            <a:off x="1484310" y="3771901"/>
            <a:ext cx="10018713" cy="7048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smtClean="0"/>
              <a:t>Distorsiones: Beck</a:t>
            </a:r>
          </a:p>
        </p:txBody>
      </p:sp>
    </p:spTree>
    <p:extLst>
      <p:ext uri="{BB962C8B-B14F-4D97-AF65-F5344CB8AC3E}">
        <p14:creationId xmlns:p14="http://schemas.microsoft.com/office/powerpoint/2010/main" val="2663275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017710" y="2266949"/>
            <a:ext cx="10018713" cy="4305301"/>
          </a:xfrm>
        </p:spPr>
        <p:txBody>
          <a:bodyPr>
            <a:normAutofit/>
          </a:bodyPr>
          <a:lstStyle/>
          <a:p>
            <a:r>
              <a:rPr lang="es-ES" dirty="0" smtClean="0"/>
              <a:t>Trastornos:</a:t>
            </a:r>
          </a:p>
          <a:p>
            <a:pPr marL="0" indent="0">
              <a:buNone/>
            </a:pPr>
            <a:endParaRPr lang="es-ES" dirty="0" smtClean="0"/>
          </a:p>
          <a:p>
            <a:pPr lvl="1"/>
            <a:r>
              <a:rPr lang="es-ES" dirty="0" smtClean="0"/>
              <a:t>TOC</a:t>
            </a:r>
          </a:p>
          <a:p>
            <a:pPr lvl="1"/>
            <a:r>
              <a:rPr lang="es-ES" dirty="0" smtClean="0"/>
              <a:t>Ansiedad</a:t>
            </a:r>
          </a:p>
          <a:p>
            <a:pPr lvl="1"/>
            <a:r>
              <a:rPr lang="es-ES" dirty="0" smtClean="0"/>
              <a:t>Depresión</a:t>
            </a:r>
          </a:p>
          <a:p>
            <a:pPr lvl="1"/>
            <a:r>
              <a:rPr lang="es-ES" dirty="0" smtClean="0"/>
              <a:t>Personalidad</a:t>
            </a:r>
          </a:p>
          <a:p>
            <a:pPr lvl="1"/>
            <a:endParaRPr lang="es-ES" dirty="0"/>
          </a:p>
        </p:txBody>
      </p:sp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1604961" y="0"/>
            <a:ext cx="10018713" cy="1752599"/>
          </a:xfrm>
        </p:spPr>
        <p:txBody>
          <a:bodyPr/>
          <a:lstStyle/>
          <a:p>
            <a:r>
              <a:rPr lang="es-ES" b="1" dirty="0" smtClean="0"/>
              <a:t>Psicología: En este trabajo (II)</a:t>
            </a:r>
            <a:endParaRPr lang="es-ES" b="1" dirty="0"/>
          </a:p>
        </p:txBody>
      </p:sp>
      <p:pic>
        <p:nvPicPr>
          <p:cNvPr id="3074" name="Picture 2" descr="Image result for trastornos mentales 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6075" y="3467100"/>
            <a:ext cx="3530600" cy="176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8580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19261" y="0"/>
            <a:ext cx="10018713" cy="1752599"/>
          </a:xfrm>
        </p:spPr>
        <p:txBody>
          <a:bodyPr/>
          <a:lstStyle/>
          <a:p>
            <a:r>
              <a:rPr lang="es-ES" b="1" dirty="0" smtClean="0"/>
              <a:t>Data Science</a:t>
            </a:r>
            <a:endParaRPr lang="es-ES" b="1" dirty="0"/>
          </a:p>
        </p:txBody>
      </p:sp>
      <p:pic>
        <p:nvPicPr>
          <p:cNvPr id="4098" name="Picture 2" descr="Image result for data science vs big dat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3425" y="2317749"/>
            <a:ext cx="70866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Image result for artificial intelligence vs machine learning 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1148" y="2317749"/>
            <a:ext cx="9353336" cy="3932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6524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923314" y="9099"/>
            <a:ext cx="10018713" cy="1752599"/>
          </a:xfrm>
        </p:spPr>
        <p:txBody>
          <a:bodyPr/>
          <a:lstStyle/>
          <a:p>
            <a:r>
              <a:rPr lang="es-ES" b="1" dirty="0" smtClean="0"/>
              <a:t>Preparación de los Datos</a:t>
            </a:r>
            <a:endParaRPr lang="es-ES" b="1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770914" y="1609298"/>
            <a:ext cx="10018713" cy="1488744"/>
          </a:xfrm>
        </p:spPr>
        <p:txBody>
          <a:bodyPr>
            <a:normAutofit/>
          </a:bodyPr>
          <a:lstStyle/>
          <a:p>
            <a:r>
              <a:rPr lang="es-ES" dirty="0" smtClean="0"/>
              <a:t>Obtención de los datos </a:t>
            </a:r>
          </a:p>
          <a:p>
            <a:pPr lvl="1"/>
            <a:r>
              <a:rPr lang="es-ES" dirty="0" smtClean="0"/>
              <a:t>Tipos</a:t>
            </a:r>
          </a:p>
          <a:p>
            <a:pPr lvl="1"/>
            <a:r>
              <a:rPr lang="es-ES" dirty="0" smtClean="0"/>
              <a:t>Calidad</a:t>
            </a:r>
          </a:p>
        </p:txBody>
      </p:sp>
      <p:sp>
        <p:nvSpPr>
          <p:cNvPr id="4" name="Marcador de contenido 2"/>
          <p:cNvSpPr txBox="1">
            <a:spLocks/>
          </p:cNvSpPr>
          <p:nvPr/>
        </p:nvSpPr>
        <p:spPr>
          <a:xfrm>
            <a:off x="1770914" y="3153769"/>
            <a:ext cx="10018713" cy="7449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smtClean="0"/>
              <a:t>Limpieza</a:t>
            </a:r>
            <a:endParaRPr lang="es-ES" dirty="0"/>
          </a:p>
        </p:txBody>
      </p:sp>
      <p:sp>
        <p:nvSpPr>
          <p:cNvPr id="5" name="Marcador de contenido 2"/>
          <p:cNvSpPr txBox="1">
            <a:spLocks/>
          </p:cNvSpPr>
          <p:nvPr/>
        </p:nvSpPr>
        <p:spPr>
          <a:xfrm>
            <a:off x="1770913" y="4056795"/>
            <a:ext cx="10018713" cy="25009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smtClean="0"/>
              <a:t>Técnicas matemáticas</a:t>
            </a:r>
          </a:p>
          <a:p>
            <a:pPr lvl="1"/>
            <a:r>
              <a:rPr lang="es-ES" dirty="0" smtClean="0"/>
              <a:t>PCA + </a:t>
            </a:r>
            <a:r>
              <a:rPr lang="es-ES" dirty="0" err="1" smtClean="0"/>
              <a:t>CentScale</a:t>
            </a:r>
            <a:endParaRPr lang="es-ES" dirty="0" smtClean="0"/>
          </a:p>
          <a:p>
            <a:pPr lvl="1"/>
            <a:r>
              <a:rPr lang="es-ES" dirty="0" smtClean="0"/>
              <a:t>Creación de características</a:t>
            </a:r>
          </a:p>
          <a:p>
            <a:pPr lvl="1"/>
            <a:r>
              <a:rPr lang="es-ES" dirty="0" smtClean="0"/>
              <a:t>Discretización y binarios</a:t>
            </a:r>
          </a:p>
          <a:p>
            <a:pPr lvl="1"/>
            <a:r>
              <a:rPr lang="es-ES" dirty="0" smtClean="0"/>
              <a:t>Transformaciones matemáticas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64923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 txBox="1">
            <a:spLocks/>
          </p:cNvSpPr>
          <p:nvPr/>
        </p:nvSpPr>
        <p:spPr>
          <a:xfrm>
            <a:off x="1732814" y="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b="1" dirty="0" smtClean="0"/>
              <a:t>PCA</a:t>
            </a:r>
            <a:endParaRPr lang="es-ES" b="1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3380" y="1559100"/>
            <a:ext cx="4649419" cy="459139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124" name="Picture 4" descr="Image result for PCA 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4" t="1410" r="1781" b="2343"/>
          <a:stretch/>
        </p:blipFill>
        <p:spPr bwMode="auto">
          <a:xfrm>
            <a:off x="6889967" y="1549802"/>
            <a:ext cx="4785360" cy="460069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8511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859760" y="0"/>
            <a:ext cx="10018713" cy="1752599"/>
          </a:xfrm>
        </p:spPr>
        <p:txBody>
          <a:bodyPr/>
          <a:lstStyle/>
          <a:p>
            <a:r>
              <a:rPr lang="es-ES" b="1" dirty="0" smtClean="0"/>
              <a:t>Exploración de los Datos</a:t>
            </a:r>
            <a:endParaRPr lang="es-ES" b="1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35701" y="2000880"/>
            <a:ext cx="10018713" cy="3124201"/>
          </a:xfrm>
        </p:spPr>
        <p:txBody>
          <a:bodyPr/>
          <a:lstStyle/>
          <a:p>
            <a:r>
              <a:rPr lang="es-ES" dirty="0" smtClean="0"/>
              <a:t>Métodos estadísticos + visualización</a:t>
            </a:r>
          </a:p>
          <a:p>
            <a:endParaRPr lang="es-ES" dirty="0"/>
          </a:p>
          <a:p>
            <a:r>
              <a:rPr lang="es-ES" dirty="0" smtClean="0"/>
              <a:t>John </a:t>
            </a:r>
            <a:r>
              <a:rPr lang="es-ES" dirty="0" err="1" smtClean="0"/>
              <a:t>Turkey</a:t>
            </a:r>
            <a:endParaRPr lang="es-ES" dirty="0" smtClean="0"/>
          </a:p>
          <a:p>
            <a:endParaRPr lang="es-ES" dirty="0"/>
          </a:p>
          <a:p>
            <a:r>
              <a:rPr lang="es-ES" dirty="0" smtClean="0"/>
              <a:t>Patrones, relaciones, outliers, inconsistencias</a:t>
            </a:r>
            <a:endParaRPr lang="es-ES" dirty="0"/>
          </a:p>
        </p:txBody>
      </p:sp>
      <p:pic>
        <p:nvPicPr>
          <p:cNvPr id="2050" name="Picture 2" descr="Image result for exploracion 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9675" y="2342614"/>
            <a:ext cx="3101397" cy="3101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1582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041429" y="0"/>
            <a:ext cx="10018713" cy="1752599"/>
          </a:xfrm>
        </p:spPr>
        <p:txBody>
          <a:bodyPr/>
          <a:lstStyle/>
          <a:p>
            <a:r>
              <a:rPr lang="es-ES" b="1" dirty="0" smtClean="0"/>
              <a:t>Exploración en este Proyecto</a:t>
            </a:r>
            <a:endParaRPr lang="es-ES" b="1" dirty="0"/>
          </a:p>
        </p:txBody>
      </p:sp>
      <p:sp>
        <p:nvSpPr>
          <p:cNvPr id="4" name="Marcador de contenido 2"/>
          <p:cNvSpPr>
            <a:spLocks noGrp="1"/>
          </p:cNvSpPr>
          <p:nvPr>
            <p:ph idx="1"/>
          </p:nvPr>
        </p:nvSpPr>
        <p:spPr>
          <a:xfrm>
            <a:off x="1611478" y="1498263"/>
            <a:ext cx="10018713" cy="827099"/>
          </a:xfrm>
        </p:spPr>
        <p:txBody>
          <a:bodyPr/>
          <a:lstStyle/>
          <a:p>
            <a:pPr marL="0" indent="0">
              <a:buNone/>
            </a:pPr>
            <a:r>
              <a:rPr lang="es-ES" dirty="0" smtClean="0"/>
              <a:t>Algunos resultados…</a:t>
            </a:r>
            <a:endParaRPr lang="es-E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4224" y="2198194"/>
            <a:ext cx="4388637" cy="438180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4810" y="2198194"/>
            <a:ext cx="4349768" cy="438436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4223" y="2198194"/>
            <a:ext cx="4388637" cy="438180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4810" y="2198193"/>
            <a:ext cx="4349768" cy="438180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54221" y="2198193"/>
            <a:ext cx="4374595" cy="438180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35412" y="2195626"/>
            <a:ext cx="4369166" cy="438436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10927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TM03457496[[fn=Parallax]]</Template>
  <TotalTime>917</TotalTime>
  <Words>452</Words>
  <Application>Microsoft Office PowerPoint</Application>
  <PresentationFormat>Panorámica</PresentationFormat>
  <Paragraphs>146</Paragraphs>
  <Slides>26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26</vt:i4>
      </vt:variant>
    </vt:vector>
  </HeadingPairs>
  <TitlesOfParts>
    <vt:vector size="31" baseType="lpstr">
      <vt:lpstr>Arial</vt:lpstr>
      <vt:lpstr>Calibri</vt:lpstr>
      <vt:lpstr>Corbel</vt:lpstr>
      <vt:lpstr>Times New Roman</vt:lpstr>
      <vt:lpstr>Parallax</vt:lpstr>
      <vt:lpstr>Presentación de PowerPoint</vt:lpstr>
      <vt:lpstr>Psicología</vt:lpstr>
      <vt:lpstr>Psicología: Trastornos y Distorsiones</vt:lpstr>
      <vt:lpstr>Psicología: En este trabajo (II)</vt:lpstr>
      <vt:lpstr>Data Science</vt:lpstr>
      <vt:lpstr>Preparación de los Datos</vt:lpstr>
      <vt:lpstr>Presentación de PowerPoint</vt:lpstr>
      <vt:lpstr>Exploración de los Datos</vt:lpstr>
      <vt:lpstr>Exploración en este Proyecto</vt:lpstr>
      <vt:lpstr>Machine Learning</vt:lpstr>
      <vt:lpstr>Problemas en ML</vt:lpstr>
      <vt:lpstr>Algoritmos de Machine Learning</vt:lpstr>
      <vt:lpstr>Algoritmos Supervisados</vt:lpstr>
      <vt:lpstr>KNN</vt:lpstr>
      <vt:lpstr>Resultados KNN</vt:lpstr>
      <vt:lpstr>SVM</vt:lpstr>
      <vt:lpstr>Resultados SVM</vt:lpstr>
      <vt:lpstr>Árboles de Decisión (Random Forest)</vt:lpstr>
      <vt:lpstr>Resultados Random Forest</vt:lpstr>
      <vt:lpstr>Algoritmos Semi-Supervisados</vt:lpstr>
      <vt:lpstr>Algoritmos No Supervisados</vt:lpstr>
      <vt:lpstr>K-Means</vt:lpstr>
      <vt:lpstr>Algoritmos Aprendizaje por Refuerzo</vt:lpstr>
      <vt:lpstr>Redes Neuronales &amp; Deep Learning</vt:lpstr>
      <vt:lpstr>Resultados Finales Machine Learning</vt:lpstr>
      <vt:lpstr>Conclusiones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Jorge De Andrés</dc:creator>
  <cp:lastModifiedBy>Jorge De Andrés</cp:lastModifiedBy>
  <cp:revision>61</cp:revision>
  <dcterms:created xsi:type="dcterms:W3CDTF">2019-05-19T17:33:34Z</dcterms:created>
  <dcterms:modified xsi:type="dcterms:W3CDTF">2019-06-10T19:15:04Z</dcterms:modified>
</cp:coreProperties>
</file>